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8" r:id="rId4"/>
    <p:sldId id="269" r:id="rId5"/>
    <p:sldId id="270" r:id="rId6"/>
    <p:sldId id="257" r:id="rId7"/>
    <p:sldId id="258" r:id="rId8"/>
    <p:sldId id="259" r:id="rId9"/>
    <p:sldId id="260" r:id="rId10"/>
    <p:sldId id="261"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2"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1598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6390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7209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10025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8290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62002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25474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669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533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22/07/2020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8133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C95A-E76F-4520-A71C-F384E036D3CE}" type="datetimeFigureOut">
              <a:rPr lang="es-MX" smtClean="0"/>
              <a:t>22/07/2020</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0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872" y="203927"/>
            <a:ext cx="4459111" cy="434622"/>
          </a:xfrm>
        </p:spPr>
        <p:txBody>
          <a:bodyPr>
            <a:normAutofit/>
          </a:bodyPr>
          <a:lstStyle/>
          <a:p>
            <a:r>
              <a:rPr lang="es-ES" sz="2000" b="1" dirty="0">
                <a:latin typeface="+mn-lt"/>
              </a:rPr>
              <a:t>9</a:t>
            </a:r>
            <a:r>
              <a:rPr lang="es-ES" sz="2000" b="1" dirty="0" smtClean="0">
                <a:latin typeface="+mn-lt"/>
              </a:rPr>
              <a:t>. </a:t>
            </a:r>
            <a:r>
              <a:rPr lang="es-ES" sz="2000" b="1" dirty="0" smtClean="0">
                <a:latin typeface="+mn-lt"/>
              </a:rPr>
              <a:t>CIMENTACIONES FLOTANTES</a:t>
            </a:r>
            <a:endParaRPr lang="es-MX" sz="2000" b="1" dirty="0">
              <a:latin typeface="+mn-lt"/>
            </a:endParaRPr>
          </a:p>
        </p:txBody>
      </p:sp>
      <p:sp>
        <p:nvSpPr>
          <p:cNvPr id="4" name="Marcador de texto 3"/>
          <p:cNvSpPr>
            <a:spLocks noGrp="1"/>
          </p:cNvSpPr>
          <p:nvPr>
            <p:ph type="body" sz="half" idx="2"/>
          </p:nvPr>
        </p:nvSpPr>
        <p:spPr>
          <a:xfrm>
            <a:off x="214437" y="668912"/>
            <a:ext cx="7033030" cy="5935088"/>
          </a:xfrm>
        </p:spPr>
        <p:txBody>
          <a:bodyPr>
            <a:normAutofit fontScale="92500" lnSpcReduction="20000"/>
          </a:bodyPr>
          <a:lstStyle/>
          <a:p>
            <a:pPr lvl="0" algn="just">
              <a:lnSpc>
                <a:spcPct val="107000"/>
              </a:lnSpc>
              <a:spcAft>
                <a:spcPts val="0"/>
              </a:spcAft>
            </a:pPr>
            <a:r>
              <a:rPr lang="es-ES" sz="2000" b="1" dirty="0">
                <a:latin typeface="Calibri Light" panose="020F0302020204030204" pitchFamily="34" charset="0"/>
                <a:ea typeface="Calibri" panose="020F0502020204030204" pitchFamily="34" charset="0"/>
                <a:cs typeface="Calibri Light" panose="020F0302020204030204" pitchFamily="34" charset="0"/>
              </a:rPr>
              <a:t>9</a:t>
            </a:r>
            <a:r>
              <a:rPr lang="es-ES" sz="2000" b="1" dirty="0" smtClean="0">
                <a:effectLst/>
                <a:latin typeface="Calibri Light" panose="020F0302020204030204" pitchFamily="34" charset="0"/>
                <a:ea typeface="Calibri" panose="020F0502020204030204" pitchFamily="34" charset="0"/>
                <a:cs typeface="Calibri Light" panose="020F0302020204030204" pitchFamily="34" charset="0"/>
              </a:rPr>
              <a:t>.1 </a:t>
            </a:r>
            <a:r>
              <a:rPr lang="es-ES" sz="2000" b="1" dirty="0" smtClean="0">
                <a:effectLst/>
                <a:latin typeface="Calibri Light" panose="020F0302020204030204" pitchFamily="34" charset="0"/>
                <a:ea typeface="Calibri" panose="020F0502020204030204" pitchFamily="34" charset="0"/>
                <a:cs typeface="Calibri Light" panose="020F0302020204030204" pitchFamily="34" charset="0"/>
              </a:rPr>
              <a:t>Introducción</a:t>
            </a:r>
          </a:p>
          <a:p>
            <a:pPr lvl="0" algn="just">
              <a:lnSpc>
                <a:spcPct val="107000"/>
              </a:lnSpc>
              <a:spcAft>
                <a:spcPts val="0"/>
              </a:spcAft>
            </a:pPr>
            <a:r>
              <a:rPr lang="es-ES" sz="1800" dirty="0" smtClean="0">
                <a:latin typeface="Calibri Light" panose="020F0302020204030204" pitchFamily="34" charset="0"/>
                <a:ea typeface="Calibri" panose="020F0502020204030204" pitchFamily="34" charset="0"/>
                <a:cs typeface="Calibri Light" panose="020F0302020204030204" pitchFamily="34" charset="0"/>
              </a:rPr>
              <a:t>Para mantener una estabilidad dentro de nuestra gravedad, debemos mantener cualquier cuerpo o estructura en nuestro caso, en equilibrio, y para mantener estas condiciones tenemos que contar con la existencia de otro cuerpo donde apoyarse. Si se trata de una estructura el apoyo obvio es el suelo que con el aporte de ambos, crear una zona de transición Estructura – Suelo que llamamos Cimentación o nivel de Fundacion. </a:t>
            </a:r>
          </a:p>
          <a:p>
            <a:pPr lvl="0" algn="just">
              <a:lnSpc>
                <a:spcPct val="107000"/>
              </a:lnSpc>
              <a:spcAft>
                <a:spcPts val="0"/>
              </a:spcAft>
            </a:pPr>
            <a:r>
              <a:rPr lang="es-ES" sz="1800" dirty="0" smtClean="0">
                <a:latin typeface="Calibri Light" panose="020F0302020204030204" pitchFamily="34" charset="0"/>
                <a:ea typeface="Calibri" panose="020F0502020204030204" pitchFamily="34" charset="0"/>
                <a:cs typeface="Calibri Light" panose="020F0302020204030204" pitchFamily="34" charset="0"/>
              </a:rPr>
              <a:t>Teniendo en cuenta el tema estructural,  </a:t>
            </a:r>
            <a:r>
              <a:rPr lang="es-ES" sz="1800" dirty="0">
                <a:latin typeface="Calibri Light" panose="020F0302020204030204" pitchFamily="34" charset="0"/>
                <a:ea typeface="Calibri" panose="020F0502020204030204" pitchFamily="34" charset="0"/>
                <a:cs typeface="Calibri Light" panose="020F0302020204030204" pitchFamily="34" charset="0"/>
              </a:rPr>
              <a:t>las fundaciones conforman aquella parte de las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estructuras encargadas </a:t>
            </a:r>
            <a:r>
              <a:rPr lang="es-ES" sz="1800" dirty="0">
                <a:latin typeface="Calibri Light" panose="020F0302020204030204" pitchFamily="34" charset="0"/>
                <a:ea typeface="Calibri" panose="020F0502020204030204" pitchFamily="34" charset="0"/>
                <a:cs typeface="Calibri Light" panose="020F0302020204030204" pitchFamily="34" charset="0"/>
              </a:rPr>
              <a:t>de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trasladar </a:t>
            </a:r>
            <a:r>
              <a:rPr lang="es-ES" sz="1800" dirty="0">
                <a:latin typeface="Calibri Light" panose="020F0302020204030204" pitchFamily="34" charset="0"/>
                <a:ea typeface="Calibri" panose="020F0502020204030204" pitchFamily="34" charset="0"/>
                <a:cs typeface="Calibri Light" panose="020F0302020204030204" pitchFamily="34" charset="0"/>
              </a:rPr>
              <a:t>las cargas recibidas hacia el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nivel de fundacion. </a:t>
            </a:r>
            <a:r>
              <a:rPr lang="es-ES" sz="1800" dirty="0">
                <a:latin typeface="Calibri Light" panose="020F0302020204030204" pitchFamily="34" charset="0"/>
                <a:ea typeface="Calibri" panose="020F0502020204030204" pitchFamily="34" charset="0"/>
                <a:cs typeface="Calibri Light" panose="020F0302020204030204" pitchFamily="34" charset="0"/>
              </a:rPr>
              <a:t>En la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secuencia </a:t>
            </a:r>
            <a:r>
              <a:rPr lang="es-ES" sz="1800" dirty="0">
                <a:latin typeface="Calibri Light" panose="020F0302020204030204" pitchFamily="34" charset="0"/>
                <a:ea typeface="Calibri" panose="020F0502020204030204" pitchFamily="34" charset="0"/>
                <a:cs typeface="Calibri Light" panose="020F0302020204030204" pitchFamily="34" charset="0"/>
              </a:rPr>
              <a:t>de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traslado </a:t>
            </a:r>
            <a:r>
              <a:rPr lang="es-ES" sz="1800" dirty="0">
                <a:latin typeface="Calibri Light" panose="020F0302020204030204" pitchFamily="34" charset="0"/>
                <a:ea typeface="Calibri" panose="020F0502020204030204" pitchFamily="34" charset="0"/>
                <a:cs typeface="Calibri Light" panose="020F0302020204030204" pitchFamily="34" charset="0"/>
              </a:rPr>
              <a:t>de cargas, la fundación siempre es el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la que tiene toda la responsabilidad, </a:t>
            </a:r>
            <a:r>
              <a:rPr lang="es-ES" sz="1800" dirty="0">
                <a:latin typeface="Calibri Light" panose="020F0302020204030204" pitchFamily="34" charset="0"/>
                <a:ea typeface="Calibri" panose="020F0502020204030204" pitchFamily="34" charset="0"/>
                <a:cs typeface="Calibri Light" panose="020F0302020204030204" pitchFamily="34" charset="0"/>
              </a:rPr>
              <a:t>y quizá uno de los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mas relevantes, </a:t>
            </a:r>
            <a:r>
              <a:rPr lang="es-ES" sz="1800" dirty="0">
                <a:latin typeface="Calibri Light" panose="020F0302020204030204" pitchFamily="34" charset="0"/>
                <a:ea typeface="Calibri" panose="020F0502020204030204" pitchFamily="34" charset="0"/>
                <a:cs typeface="Calibri Light" panose="020F0302020204030204" pitchFamily="34" charset="0"/>
              </a:rPr>
              <a:t>con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la desventaja </a:t>
            </a:r>
            <a:r>
              <a:rPr lang="es-ES" sz="1800" dirty="0">
                <a:latin typeface="Calibri Light" panose="020F0302020204030204" pitchFamily="34" charset="0"/>
                <a:ea typeface="Calibri" panose="020F0502020204030204" pitchFamily="34" charset="0"/>
                <a:cs typeface="Calibri Light" panose="020F0302020204030204" pitchFamily="34" charset="0"/>
              </a:rPr>
              <a:t>que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nunca se ve y queda perdida en el suelo. </a:t>
            </a:r>
            <a:r>
              <a:rPr lang="es-ES" sz="1800" dirty="0">
                <a:latin typeface="Calibri Light" panose="020F0302020204030204" pitchFamily="34" charset="0"/>
                <a:ea typeface="Calibri" panose="020F0502020204030204" pitchFamily="34" charset="0"/>
                <a:cs typeface="Calibri Light" panose="020F0302020204030204" pitchFamily="34" charset="0"/>
              </a:rPr>
              <a:t>Esto hace que muchas veces los costos y el esfuerzo que demandan dentro de una obra no sean lo suficientemente valorados. Siempre que analicemos una estructura en equilibrio estético encontraremos estos tres elementos: </a:t>
            </a:r>
            <a:endParaRPr lang="es-ES" sz="1800" dirty="0" smtClean="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spcAft>
                <a:spcPts val="0"/>
              </a:spcAft>
            </a:pPr>
            <a:r>
              <a:rPr lang="es-ES" sz="1800" b="1" dirty="0">
                <a:latin typeface="Calibri Light" panose="020F0302020204030204" pitchFamily="34" charset="0"/>
                <a:ea typeface="Calibri" panose="020F0502020204030204" pitchFamily="34" charset="0"/>
                <a:cs typeface="Calibri Light" panose="020F0302020204030204" pitchFamily="34" charset="0"/>
              </a:rPr>
              <a:t>9</a:t>
            </a:r>
            <a:r>
              <a:rPr lang="es-ES" sz="1800" b="1" dirty="0" smtClean="0">
                <a:latin typeface="Calibri Light" panose="020F0302020204030204" pitchFamily="34" charset="0"/>
                <a:ea typeface="Calibri" panose="020F0502020204030204" pitchFamily="34" charset="0"/>
                <a:cs typeface="Calibri Light" panose="020F0302020204030204" pitchFamily="34" charset="0"/>
              </a:rPr>
              <a:t>.2 </a:t>
            </a:r>
            <a:r>
              <a:rPr lang="es-ES" sz="1800" b="1" dirty="0" smtClean="0">
                <a:latin typeface="Calibri Light" panose="020F0302020204030204" pitchFamily="34" charset="0"/>
                <a:ea typeface="Calibri" panose="020F0502020204030204" pitchFamily="34" charset="0"/>
                <a:cs typeface="Calibri Light" panose="020F0302020204030204" pitchFamily="34" charset="0"/>
              </a:rPr>
              <a:t>Superestructura</a:t>
            </a:r>
            <a:r>
              <a:rPr lang="es-ES" sz="1800" b="1" dirty="0">
                <a:latin typeface="Calibri Light" panose="020F0302020204030204" pitchFamily="34" charset="0"/>
                <a:ea typeface="Calibri" panose="020F0502020204030204" pitchFamily="34" charset="0"/>
                <a:cs typeface="Calibri Light" panose="020F0302020204030204" pitchFamily="34" charset="0"/>
              </a:rPr>
              <a:t>: </a:t>
            </a:r>
          </a:p>
          <a:p>
            <a:pPr lvl="0" algn="just">
              <a:lnSpc>
                <a:spcPct val="107000"/>
              </a:lnSpc>
              <a:spcAft>
                <a:spcPts val="0"/>
              </a:spcAft>
            </a:pPr>
            <a:r>
              <a:rPr lang="es-ES" sz="1800" dirty="0">
                <a:latin typeface="Calibri Light" panose="020F0302020204030204" pitchFamily="34" charset="0"/>
                <a:ea typeface="Calibri" panose="020F0502020204030204" pitchFamily="34" charset="0"/>
                <a:cs typeface="Calibri Light" panose="020F0302020204030204" pitchFamily="34" charset="0"/>
              </a:rPr>
              <a:t>Es el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elemento </a:t>
            </a:r>
            <a:r>
              <a:rPr lang="es-ES" sz="1800" dirty="0">
                <a:latin typeface="Calibri Light" panose="020F0302020204030204" pitchFamily="34" charset="0"/>
                <a:ea typeface="Calibri" panose="020F0502020204030204" pitchFamily="34" charset="0"/>
                <a:cs typeface="Calibri Light" panose="020F0302020204030204" pitchFamily="34" charset="0"/>
              </a:rPr>
              <a:t>que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siempre se apoya, </a:t>
            </a:r>
            <a:r>
              <a:rPr lang="es-ES" sz="1800" dirty="0">
                <a:latin typeface="Calibri Light" panose="020F0302020204030204" pitchFamily="34" charset="0"/>
                <a:ea typeface="Calibri" panose="020F0502020204030204" pitchFamily="34" charset="0"/>
                <a:cs typeface="Calibri Light" panose="020F0302020204030204" pitchFamily="34" charset="0"/>
              </a:rPr>
              <a:t>el que recibe las cargas y las canaliza a través de una serie de elementos estructurales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hacia </a:t>
            </a:r>
            <a:r>
              <a:rPr lang="es-ES" sz="1800" dirty="0">
                <a:latin typeface="Calibri Light" panose="020F0302020204030204" pitchFamily="34" charset="0"/>
                <a:ea typeface="Calibri" panose="020F0502020204030204" pitchFamily="34" charset="0"/>
                <a:cs typeface="Calibri Light" panose="020F0302020204030204" pitchFamily="34" charset="0"/>
              </a:rPr>
              <a:t>las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cimentaciones. </a:t>
            </a:r>
            <a:endParaRPr lang="es-ES" sz="1800" dirty="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spcAft>
                <a:spcPts val="0"/>
              </a:spcAft>
            </a:pPr>
            <a:r>
              <a:rPr lang="es-ES" sz="1800" b="1" dirty="0">
                <a:latin typeface="Calibri Light" panose="020F0302020204030204" pitchFamily="34" charset="0"/>
                <a:ea typeface="Calibri" panose="020F0502020204030204" pitchFamily="34" charset="0"/>
                <a:cs typeface="Calibri Light" panose="020F0302020204030204" pitchFamily="34" charset="0"/>
              </a:rPr>
              <a:t>9</a:t>
            </a:r>
            <a:r>
              <a:rPr lang="es-ES" sz="1800" b="1" dirty="0" smtClean="0">
                <a:latin typeface="Calibri Light" panose="020F0302020204030204" pitchFamily="34" charset="0"/>
                <a:ea typeface="Calibri" panose="020F0502020204030204" pitchFamily="34" charset="0"/>
                <a:cs typeface="Calibri Light" panose="020F0302020204030204" pitchFamily="34" charset="0"/>
              </a:rPr>
              <a:t>.3 </a:t>
            </a:r>
            <a:r>
              <a:rPr lang="es-ES" sz="1800" b="1" dirty="0" smtClean="0">
                <a:latin typeface="Calibri Light" panose="020F0302020204030204" pitchFamily="34" charset="0"/>
                <a:ea typeface="Calibri" panose="020F0502020204030204" pitchFamily="34" charset="0"/>
                <a:cs typeface="Calibri Light" panose="020F0302020204030204" pitchFamily="34" charset="0"/>
              </a:rPr>
              <a:t>Fundaciones: </a:t>
            </a:r>
            <a:endParaRPr lang="es-ES" sz="1800" b="1" dirty="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spcAft>
                <a:spcPts val="0"/>
              </a:spcAft>
            </a:pPr>
            <a:r>
              <a:rPr lang="es-ES" sz="1800" dirty="0">
                <a:latin typeface="Calibri Light" panose="020F0302020204030204" pitchFamily="34" charset="0"/>
                <a:ea typeface="Calibri" panose="020F0502020204030204" pitchFamily="34" charset="0"/>
                <a:cs typeface="Calibri Light" panose="020F0302020204030204" pitchFamily="34" charset="0"/>
              </a:rPr>
              <a:t>Es la parte final de la estructura, son los apoyos, elemento que funciona como interface entre la superestructura y el suelo de fundación, disipando las cargas recibidas. </a:t>
            </a:r>
          </a:p>
          <a:p>
            <a:pPr lvl="0" algn="just">
              <a:lnSpc>
                <a:spcPct val="107000"/>
              </a:lnSpc>
              <a:spcAft>
                <a:spcPts val="0"/>
              </a:spcAft>
            </a:pPr>
            <a:endParaRPr lang="es-ES" sz="1800" dirty="0">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spcAft>
                <a:spcPts val="0"/>
              </a:spcAft>
            </a:pPr>
            <a:endParaRPr lang="es-ES" sz="1800" b="1" dirty="0" smtClean="0">
              <a:effectLst/>
              <a:latin typeface="Calibri Light" panose="020F0302020204030204" pitchFamily="34" charset="0"/>
              <a:ea typeface="Calibri" panose="020F0502020204030204" pitchFamily="34" charset="0"/>
              <a:cs typeface="Calibri Light" panose="020F0302020204030204" pitchFamily="34" charset="0"/>
            </a:endParaRPr>
          </a:p>
          <a:p>
            <a:pPr lvl="0" algn="just">
              <a:lnSpc>
                <a:spcPct val="107000"/>
              </a:lnSpc>
              <a:spcAft>
                <a:spcPts val="0"/>
              </a:spcAft>
            </a:pP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2000" dirty="0"/>
          </a:p>
        </p:txBody>
      </p:sp>
      <p:graphicFrame>
        <p:nvGraphicFramePr>
          <p:cNvPr id="6" name="Marcador de contenido 5"/>
          <p:cNvGraphicFramePr>
            <a:graphicFrameLocks noGrp="1" noChangeAspect="1"/>
          </p:cNvGraphicFramePr>
          <p:nvPr>
            <p:ph idx="1"/>
            <p:extLst>
              <p:ext uri="{D42A27DB-BD31-4B8C-83A1-F6EECF244321}">
                <p14:modId xmlns:p14="http://schemas.microsoft.com/office/powerpoint/2010/main" val="861535577"/>
              </p:ext>
            </p:extLst>
          </p:nvPr>
        </p:nvGraphicFramePr>
        <p:xfrm>
          <a:off x="7680960" y="2962656"/>
          <a:ext cx="4319129" cy="3426856"/>
        </p:xfrm>
        <a:graphic>
          <a:graphicData uri="http://schemas.openxmlformats.org/presentationml/2006/ole">
            <mc:AlternateContent xmlns:mc="http://schemas.openxmlformats.org/markup-compatibility/2006">
              <mc:Choice xmlns:v="urn:schemas-microsoft-com:vml" Requires="v">
                <p:oleObj spid="_x0000_s1051" name="Documento" r:id="rId3" imgW="9309967" imgH="4260473" progId="Word.Document.12">
                  <p:embed/>
                </p:oleObj>
              </mc:Choice>
              <mc:Fallback>
                <p:oleObj name="Documento" r:id="rId3" imgW="9309967" imgH="4260473" progId="Word.Document.12">
                  <p:embed/>
                  <p:pic>
                    <p:nvPicPr>
                      <p:cNvPr id="0" name=""/>
                      <p:cNvPicPr/>
                      <p:nvPr/>
                    </p:nvPicPr>
                    <p:blipFill>
                      <a:blip r:embed="rId4"/>
                      <a:stretch>
                        <a:fillRect/>
                      </a:stretch>
                    </p:blipFill>
                    <p:spPr>
                      <a:xfrm>
                        <a:off x="7680960" y="2962656"/>
                        <a:ext cx="4319129" cy="3426856"/>
                      </a:xfrm>
                      <a:prstGeom prst="rect">
                        <a:avLst/>
                      </a:prstGeom>
                    </p:spPr>
                  </p:pic>
                </p:oleObj>
              </mc:Fallback>
            </mc:AlternateContent>
          </a:graphicData>
        </a:graphic>
      </p:graphicFrame>
    </p:spTree>
    <p:extLst>
      <p:ext uri="{BB962C8B-B14F-4D97-AF65-F5344CB8AC3E}">
        <p14:creationId xmlns:p14="http://schemas.microsoft.com/office/powerpoint/2010/main" val="136342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half" idx="2"/>
          </p:nvPr>
        </p:nvSpPr>
        <p:spPr>
          <a:xfrm>
            <a:off x="225778" y="203200"/>
            <a:ext cx="6807200" cy="6750756"/>
          </a:xfrm>
        </p:spPr>
        <p:txBody>
          <a:bodyPr>
            <a:normAutofit fontScale="92500" lnSpcReduction="20000"/>
          </a:bodyPr>
          <a:lstStyle/>
          <a:p>
            <a:pPr algn="just"/>
            <a:endParaRPr lang="es-ES" sz="2200" b="1" dirty="0" smtClean="0"/>
          </a:p>
          <a:p>
            <a:pPr algn="just"/>
            <a:r>
              <a:rPr lang="es-ES" sz="2200" b="1" smtClean="0"/>
              <a:t>11</a:t>
            </a:r>
            <a:r>
              <a:rPr lang="es-ES" sz="2200" b="1" smtClean="0"/>
              <a:t>.6.2 </a:t>
            </a:r>
            <a:r>
              <a:rPr lang="es-ES" sz="2200" b="1" dirty="0" smtClean="0"/>
              <a:t>Desventajas </a:t>
            </a:r>
            <a:r>
              <a:rPr lang="es-ES" sz="2200" b="1" dirty="0"/>
              <a:t>de una losa de cimentación</a:t>
            </a:r>
          </a:p>
          <a:p>
            <a:pPr algn="just"/>
            <a:r>
              <a:rPr lang="es-ES" sz="2000" dirty="0" smtClean="0"/>
              <a:t>No existe un espacio por debajo de la placa y no es posible la instalación de los medidores de servicios públicos, y las opciones requieren de una inversión adicional para la construcción de un cuarto para ubicarlos o la utilización de los muros en entrada de las residencias, tema que contamina el ambiente visual. </a:t>
            </a:r>
          </a:p>
          <a:p>
            <a:pPr algn="just"/>
            <a:r>
              <a:rPr lang="es-ES" sz="2000" dirty="0" smtClean="0"/>
              <a:t>Las tuberías de instalaciones deben quedar embebidas y debajo de la placa de cimentación, dificultando la inspección de alguna avería y la necesidad de romper la placa de concreto. Todo este proceso de una posible reparación, incomodaría a los habitantes de las casas o apartamentos, además de los costos que ocasionaría este tipo de procedimientos.  </a:t>
            </a:r>
            <a:endParaRPr lang="es-ES" sz="2000" dirty="0"/>
          </a:p>
          <a:p>
            <a:pPr algn="just"/>
            <a:r>
              <a:rPr lang="es-ES" sz="2000" dirty="0" smtClean="0"/>
              <a:t>Las </a:t>
            </a:r>
            <a:r>
              <a:rPr lang="es-ES" sz="2000" dirty="0"/>
              <a:t>grietas pueden llegar a ser un problema, esto se debe a que la losa está hecha con </a:t>
            </a:r>
            <a:r>
              <a:rPr lang="es-ES" sz="2000" dirty="0" smtClean="0"/>
              <a:t>concreto y los cambios de temperatura podrían fisurar la losa, es por ello la </a:t>
            </a:r>
            <a:r>
              <a:rPr lang="es-ES" sz="2000" dirty="0"/>
              <a:t>importancia </a:t>
            </a:r>
            <a:r>
              <a:rPr lang="es-ES" sz="2000" dirty="0" smtClean="0"/>
              <a:t>de saber </a:t>
            </a:r>
            <a:r>
              <a:rPr lang="es-ES" sz="2000" dirty="0"/>
              <a:t>por qué una losa de cimentación se puede agrietar. A pesar de que el concreto es un material muy fuerte, es propenso a tener grietas gracias a la variación que puede existir en el clima y la humedad. </a:t>
            </a:r>
            <a:r>
              <a:rPr lang="es-ES" sz="2000" dirty="0" smtClean="0"/>
              <a:t>Es aconsejable encharcar la placa por 7 días, unas horas después de fraguado el material, esto ayuda a mantener el </a:t>
            </a:r>
            <a:r>
              <a:rPr lang="es-ES" sz="2000" dirty="0"/>
              <a:t>nivel de humedad adecuado y constante.</a:t>
            </a:r>
          </a:p>
          <a:p>
            <a:pPr algn="just"/>
            <a:r>
              <a:rPr lang="es-ES" sz="2000" dirty="0" smtClean="0"/>
              <a:t>Con estas indicaciones es lo que se necesita aplicar, en el momento de construir una placa de cimentación flotante para tu proyecto</a:t>
            </a:r>
            <a:r>
              <a:rPr lang="es-ES" sz="2000" dirty="0"/>
              <a:t>,</a:t>
            </a:r>
            <a:r>
              <a:rPr lang="es-ES" sz="2000" dirty="0" smtClean="0"/>
              <a:t> estudia la posibilidad de tomar una decisión y </a:t>
            </a:r>
            <a:r>
              <a:rPr lang="es-ES" sz="2000" dirty="0"/>
              <a:t>en qué momento es adecuado utilizarla, el diseño, su espesor, la estructura, su normativa y los diferentes tipos de losa de cimentación que puedes usar sin dejar de lado las ventajas y desventajas que te puede </a:t>
            </a:r>
            <a:r>
              <a:rPr lang="es-ES" sz="2000" dirty="0" smtClean="0"/>
              <a:t>ofrecer el sistema.</a:t>
            </a:r>
            <a:endParaRPr lang="es-ES" sz="2000" dirty="0"/>
          </a:p>
          <a:p>
            <a:endParaRPr lang="es-MX" dirty="0"/>
          </a:p>
        </p:txBody>
      </p:sp>
      <p:pic>
        <p:nvPicPr>
          <p:cNvPr id="4" name="Marcador de contenido 3"/>
          <p:cNvPicPr>
            <a:picLocks noGrp="1"/>
          </p:cNvPicPr>
          <p:nvPr>
            <p:ph idx="1"/>
          </p:nvPr>
        </p:nvPicPr>
        <p:blipFill rotWithShape="1">
          <a:blip r:embed="rId2"/>
          <a:srcRect l="14392" t="32589" r="13782" b="34339"/>
          <a:stretch/>
        </p:blipFill>
        <p:spPr bwMode="auto">
          <a:xfrm>
            <a:off x="7112000" y="3849511"/>
            <a:ext cx="4899378" cy="26754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16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135466" y="135467"/>
            <a:ext cx="7732889" cy="6722533"/>
          </a:xfrm>
        </p:spPr>
        <p:txBody>
          <a:bodyPr>
            <a:noAutofit/>
          </a:bodyPr>
          <a:lstStyle/>
          <a:p>
            <a:pPr lvl="0" algn="just">
              <a:lnSpc>
                <a:spcPct val="107000"/>
              </a:lnSpc>
              <a:spcAft>
                <a:spcPts val="0"/>
              </a:spcAft>
            </a:pPr>
            <a:r>
              <a:rPr lang="es-ES" sz="2000" b="1" dirty="0">
                <a:ea typeface="Calibri" panose="020F0502020204030204" pitchFamily="34" charset="0"/>
                <a:cs typeface="Calibri Light" panose="020F0302020204030204" pitchFamily="34" charset="0"/>
              </a:rPr>
              <a:t>9</a:t>
            </a:r>
            <a:r>
              <a:rPr lang="es-ES" sz="2000" b="1" dirty="0" smtClean="0">
                <a:ea typeface="Calibri" panose="020F0502020204030204" pitchFamily="34" charset="0"/>
                <a:cs typeface="Calibri Light" panose="020F0302020204030204" pitchFamily="34" charset="0"/>
              </a:rPr>
              <a:t>.4 </a:t>
            </a:r>
            <a:r>
              <a:rPr lang="es-ES" sz="2000" b="1" dirty="0" smtClean="0">
                <a:ea typeface="Calibri" panose="020F0502020204030204" pitchFamily="34" charset="0"/>
                <a:cs typeface="Calibri Light" panose="020F0302020204030204" pitchFamily="34" charset="0"/>
              </a:rPr>
              <a:t>Suelo </a:t>
            </a:r>
            <a:r>
              <a:rPr lang="es-ES" sz="2000" b="1" dirty="0">
                <a:ea typeface="Calibri" panose="020F0502020204030204" pitchFamily="34" charset="0"/>
                <a:cs typeface="Calibri Light" panose="020F0302020204030204" pitchFamily="34" charset="0"/>
              </a:rPr>
              <a:t>de fundación: </a:t>
            </a:r>
          </a:p>
          <a:p>
            <a:pPr lvl="0" algn="just">
              <a:lnSpc>
                <a:spcPct val="100000"/>
              </a:lnSpc>
              <a:spcAft>
                <a:spcPts val="0"/>
              </a:spcAft>
            </a:pPr>
            <a:r>
              <a:rPr lang="es-ES" sz="1800" dirty="0" smtClean="0">
                <a:latin typeface="+mj-lt"/>
                <a:ea typeface="Calibri" panose="020F0502020204030204" pitchFamily="34" charset="0"/>
                <a:cs typeface="Calibri Light" panose="020F0302020204030204" pitchFamily="34" charset="0"/>
              </a:rPr>
              <a:t>Cuando se trata de una cimentación flotante en donde el apoyo es en toda el área del suelo, toda la carga aportada por la estructura es recibida por el mismo a través de toda el área repartida de la placa, manteniendo un equilibrio como un compromiso de ambos elementos estructurales.</a:t>
            </a:r>
            <a:r>
              <a:rPr lang="es-ES" sz="1800" dirty="0">
                <a:latin typeface="+mj-lt"/>
                <a:ea typeface="Calibri" panose="020F0502020204030204" pitchFamily="34" charset="0"/>
                <a:cs typeface="Calibri Light" panose="020F0302020204030204" pitchFamily="34" charset="0"/>
              </a:rPr>
              <a:t> </a:t>
            </a:r>
            <a:r>
              <a:rPr lang="es-ES" sz="1800" dirty="0" smtClean="0">
                <a:latin typeface="+mj-lt"/>
                <a:ea typeface="Calibri" panose="020F0502020204030204" pitchFamily="34" charset="0"/>
                <a:cs typeface="Calibri Light" panose="020F0302020204030204" pitchFamily="34" charset="0"/>
              </a:rPr>
              <a:t>La importancia de un buen estudio geotécnico en coordinación con los diseños estructurales, se logran cosas importantes y aporta al avance de la tecnología, los errores no ayudaran a crecer en ninguna actividad, es por ello que es necesario contar con profesionales de experiencia en el terreno mas que una experiencia a través de los  libros.</a:t>
            </a:r>
          </a:p>
          <a:p>
            <a:pPr lvl="0" algn="just">
              <a:lnSpc>
                <a:spcPct val="100000"/>
              </a:lnSpc>
              <a:spcAft>
                <a:spcPts val="0"/>
              </a:spcAft>
            </a:pPr>
            <a:r>
              <a:rPr lang="es-ES" sz="2000" b="1" dirty="0" smtClean="0">
                <a:ea typeface="Calibri" panose="020F0502020204030204" pitchFamily="34" charset="0"/>
                <a:cs typeface="Calibri Light" panose="020F0302020204030204" pitchFamily="34" charset="0"/>
              </a:rPr>
              <a:t>9.</a:t>
            </a:r>
            <a:r>
              <a:rPr lang="es-ES" sz="2000" b="1" dirty="0" smtClean="0">
                <a:ea typeface="Calibri" panose="020F0502020204030204" pitchFamily="34" charset="0"/>
                <a:cs typeface="Calibri Light" panose="020F0302020204030204" pitchFamily="34" charset="0"/>
              </a:rPr>
              <a:t>5 </a:t>
            </a:r>
            <a:r>
              <a:rPr lang="es-ES" sz="2000" b="1" dirty="0" smtClean="0">
                <a:ea typeface="Calibri" panose="020F0502020204030204" pitchFamily="34" charset="0"/>
                <a:cs typeface="Calibri Light" panose="020F0302020204030204" pitchFamily="34" charset="0"/>
              </a:rPr>
              <a:t>Fundación</a:t>
            </a:r>
            <a:endParaRPr lang="es-ES" sz="2000" b="1" dirty="0">
              <a:ea typeface="Calibri" panose="020F0502020204030204" pitchFamily="34" charset="0"/>
              <a:cs typeface="Calibri Light" panose="020F0302020204030204" pitchFamily="34" charset="0"/>
            </a:endParaRPr>
          </a:p>
          <a:p>
            <a:pPr lvl="0" algn="just">
              <a:lnSpc>
                <a:spcPct val="100000"/>
              </a:lnSpc>
              <a:spcAft>
                <a:spcPts val="0"/>
              </a:spcAft>
            </a:pPr>
            <a:r>
              <a:rPr lang="es-ES" sz="1800" dirty="0">
                <a:latin typeface="+mj-lt"/>
                <a:ea typeface="Calibri" panose="020F0502020204030204" pitchFamily="34" charset="0"/>
                <a:cs typeface="Calibri Light" panose="020F0302020204030204" pitchFamily="34" charset="0"/>
              </a:rPr>
              <a:t>La fundación es aquella parte de la estructura que tiene como función transmitir en forma adecuada las cargas de la estructura al suelo y brindar a la misma un sistema de apoyo estable. Debido a que la resistencia del suelo es, generalmente, menor que la de los pilares muros que soportar, el área de contacto entre el suelo y la cimentación </a:t>
            </a:r>
            <a:r>
              <a:rPr lang="es-ES" sz="1800" dirty="0" smtClean="0">
                <a:latin typeface="+mj-lt"/>
                <a:ea typeface="Calibri" panose="020F0502020204030204" pitchFamily="34" charset="0"/>
                <a:cs typeface="Calibri Light" panose="020F0302020204030204" pitchFamily="34" charset="0"/>
              </a:rPr>
              <a:t>deben ser </a:t>
            </a:r>
            <a:r>
              <a:rPr lang="es-ES" sz="1800" dirty="0">
                <a:latin typeface="+mj-lt"/>
                <a:ea typeface="Calibri" panose="020F0502020204030204" pitchFamily="34" charset="0"/>
                <a:cs typeface="Calibri Light" panose="020F0302020204030204" pitchFamily="34" charset="0"/>
              </a:rPr>
              <a:t>proporcionalmente ms grande que los elementos </a:t>
            </a:r>
            <a:r>
              <a:rPr lang="es-ES" sz="1800" dirty="0" smtClean="0">
                <a:latin typeface="+mj-lt"/>
                <a:ea typeface="Calibri" panose="020F0502020204030204" pitchFamily="34" charset="0"/>
                <a:cs typeface="Calibri Light" panose="020F0302020204030204" pitchFamily="34" charset="0"/>
              </a:rPr>
              <a:t>soportados. </a:t>
            </a:r>
            <a:r>
              <a:rPr lang="es-ES" sz="1800" dirty="0">
                <a:latin typeface="+mj-lt"/>
                <a:ea typeface="Calibri" panose="020F0502020204030204" pitchFamily="34" charset="0"/>
                <a:cs typeface="Calibri Light" panose="020F0302020204030204" pitchFamily="34" charset="0"/>
              </a:rPr>
              <a:t>La fundación </a:t>
            </a:r>
            <a:r>
              <a:rPr lang="es-ES" sz="1800" dirty="0" smtClean="0">
                <a:latin typeface="+mj-lt"/>
                <a:ea typeface="Calibri" panose="020F0502020204030204" pitchFamily="34" charset="0"/>
                <a:cs typeface="Calibri Light" panose="020F0302020204030204" pitchFamily="34" charset="0"/>
              </a:rPr>
              <a:t>debe estar </a:t>
            </a:r>
            <a:r>
              <a:rPr lang="es-ES" sz="1800" dirty="0">
                <a:latin typeface="+mj-lt"/>
                <a:ea typeface="Calibri" panose="020F0502020204030204" pitchFamily="34" charset="0"/>
                <a:cs typeface="Calibri Light" panose="020F0302020204030204" pitchFamily="34" charset="0"/>
              </a:rPr>
              <a:t>bien diseñada si cumple adecuadamente con su doble función, estabilidad y resistencia, controlando dos estados límites a saber, las condiciones </a:t>
            </a:r>
            <a:r>
              <a:rPr lang="es-ES" sz="1800" dirty="0" smtClean="0">
                <a:latin typeface="+mj-lt"/>
                <a:ea typeface="Calibri" panose="020F0502020204030204" pitchFamily="34" charset="0"/>
                <a:cs typeface="Calibri Light" panose="020F0302020204030204" pitchFamily="34" charset="0"/>
              </a:rPr>
              <a:t>de servicio </a:t>
            </a:r>
            <a:r>
              <a:rPr lang="es-ES" sz="1800" dirty="0">
                <a:latin typeface="+mj-lt"/>
                <a:ea typeface="Calibri" panose="020F0502020204030204" pitchFamily="34" charset="0"/>
                <a:cs typeface="Calibri Light" panose="020F0302020204030204" pitchFamily="34" charset="0"/>
              </a:rPr>
              <a:t>y las condiciones de falla por resistencia. Es importante porque es el grupo de elementos que soportan a la superestructura. Hay que prestar especial atención ya que la estabilidad de la construcción depende en gran medida del tipo de terreno. </a:t>
            </a:r>
          </a:p>
        </p:txBody>
      </p:sp>
      <p:pic>
        <p:nvPicPr>
          <p:cNvPr id="6" name="Marcador de contenido 5"/>
          <p:cNvPicPr>
            <a:picLocks noGrp="1"/>
          </p:cNvPicPr>
          <p:nvPr>
            <p:ph idx="1"/>
          </p:nvPr>
        </p:nvPicPr>
        <p:blipFill rotWithShape="1">
          <a:blip r:embed="rId2"/>
          <a:srcRect l="15615" t="26312" r="36863" b="16717"/>
          <a:stretch/>
        </p:blipFill>
        <p:spPr bwMode="auto">
          <a:xfrm>
            <a:off x="7961377" y="3011424"/>
            <a:ext cx="4011168" cy="3492211"/>
          </a:xfrm>
          <a:prstGeom prst="rect">
            <a:avLst/>
          </a:prstGeom>
          <a:ln w="19050">
            <a:solidFill>
              <a:schemeClr val="accent5">
                <a:lumMod val="20000"/>
                <a:lumOff val="8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677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214437" y="112889"/>
            <a:ext cx="7416852" cy="6745111"/>
          </a:xfrm>
        </p:spPr>
        <p:txBody>
          <a:bodyPr>
            <a:noAutofit/>
          </a:bodyPr>
          <a:lstStyle/>
          <a:p>
            <a:endParaRPr lang="es-MX" sz="1700" dirty="0"/>
          </a:p>
          <a:p>
            <a:pPr lvl="0" algn="just">
              <a:lnSpc>
                <a:spcPct val="107000"/>
              </a:lnSpc>
              <a:spcAft>
                <a:spcPts val="0"/>
              </a:spcAft>
            </a:pPr>
            <a:endParaRPr lang="es-ES" sz="1800" dirty="0">
              <a:latin typeface="+mj-lt"/>
              <a:ea typeface="Calibri" panose="020F0502020204030204" pitchFamily="34" charset="0"/>
              <a:cs typeface="Calibri Light" panose="020F0302020204030204" pitchFamily="34" charset="0"/>
            </a:endParaRPr>
          </a:p>
        </p:txBody>
      </p:sp>
      <p:pic>
        <p:nvPicPr>
          <p:cNvPr id="3" name="Marcador de contenido 2"/>
          <p:cNvPicPr>
            <a:picLocks noGrp="1" noChangeAspect="1"/>
          </p:cNvPicPr>
          <p:nvPr>
            <p:ph idx="1"/>
          </p:nvPr>
        </p:nvPicPr>
        <p:blipFill rotWithShape="1">
          <a:blip r:embed="rId2">
            <a:extLst>
              <a:ext uri="{28A0092B-C50C-407E-A947-70E740481C1C}">
                <a14:useLocalDpi xmlns:a14="http://schemas.microsoft.com/office/drawing/2010/main" val="0"/>
              </a:ext>
            </a:extLst>
          </a:blip>
          <a:srcRect l="5751" t="22686" b="18595"/>
          <a:stretch/>
        </p:blipFill>
        <p:spPr>
          <a:xfrm>
            <a:off x="7224889" y="3401568"/>
            <a:ext cx="4735464" cy="3255264"/>
          </a:xfrm>
          <a:ln w="28575">
            <a:solidFill>
              <a:schemeClr val="accent2">
                <a:lumMod val="60000"/>
                <a:lumOff val="40000"/>
              </a:schemeClr>
            </a:solidFill>
          </a:ln>
        </p:spPr>
      </p:pic>
      <p:sp>
        <p:nvSpPr>
          <p:cNvPr id="2" name="Rectángulo 1"/>
          <p:cNvSpPr/>
          <p:nvPr/>
        </p:nvSpPr>
        <p:spPr>
          <a:xfrm>
            <a:off x="78969" y="112889"/>
            <a:ext cx="7145920" cy="6740307"/>
          </a:xfrm>
          <a:prstGeom prst="rect">
            <a:avLst/>
          </a:prstGeom>
        </p:spPr>
        <p:txBody>
          <a:bodyPr wrap="square">
            <a:spAutoFit/>
          </a:bodyPr>
          <a:lstStyle/>
          <a:p>
            <a:r>
              <a:rPr lang="es-ES" b="1" dirty="0"/>
              <a:t>9</a:t>
            </a:r>
            <a:r>
              <a:rPr lang="es-ES" b="1" dirty="0" smtClean="0"/>
              <a:t>.6 </a:t>
            </a:r>
            <a:r>
              <a:rPr lang="es-ES" b="1" dirty="0" smtClean="0"/>
              <a:t>Losas Continuas flotantes</a:t>
            </a:r>
            <a:endParaRPr lang="es-ES" b="1" dirty="0"/>
          </a:p>
          <a:p>
            <a:pPr algn="just"/>
            <a:endParaRPr lang="es-ES" dirty="0" smtClean="0">
              <a:latin typeface="+mj-lt"/>
            </a:endParaRPr>
          </a:p>
          <a:p>
            <a:pPr algn="just"/>
            <a:r>
              <a:rPr lang="es-ES" dirty="0" smtClean="0">
                <a:latin typeface="+mj-lt"/>
              </a:rPr>
              <a:t>Una </a:t>
            </a:r>
            <a:r>
              <a:rPr lang="es-ES" dirty="0">
                <a:latin typeface="+mj-lt"/>
              </a:rPr>
              <a:t>losa de cimentación es una placa flotante apoyada directamente sobre el terreno. Como losa está sometida principalmente a esfuerzos de flexión, el espesor de la losa </a:t>
            </a:r>
            <a:r>
              <a:rPr lang="es-ES" dirty="0" smtClean="0">
                <a:latin typeface="+mj-lt"/>
              </a:rPr>
              <a:t>debe ser </a:t>
            </a:r>
            <a:r>
              <a:rPr lang="es-ES" dirty="0">
                <a:latin typeface="+mj-lt"/>
              </a:rPr>
              <a:t>proporcional a los elementos flectores actuantes sobre la misma. Los suelos o losas flotantes, son el sistema </a:t>
            </a:r>
            <a:r>
              <a:rPr lang="es-ES" dirty="0" smtClean="0">
                <a:latin typeface="+mj-lt"/>
              </a:rPr>
              <a:t>mas </a:t>
            </a:r>
            <a:r>
              <a:rPr lang="es-ES" dirty="0">
                <a:latin typeface="+mj-lt"/>
              </a:rPr>
              <a:t>utilizado para minimizar las vibraciones, la transmisión del ruido de impactos y del ruido aéreo a través de forjados u otros elementos estructurales. Estas losas son un tipo de cimentación superficial que tiene muy buen comportamiento en terrenos poco homogéneos que con otro tipo de cimentación podrán sufrir asentamientos diferenciales. Los asentamientos diferenciales son los movimientos o desplazamientos relativos de las diferentes partes de una estructura. Estas losas llevan una armadura principal en la parte superior para contrarrestar la contrapresión del terreno y el empuje del agua subterránea, y una armadura inferior, debajo de las paredes portantes y pilares, para excluir en lo posible la producción de flechas desiguales</a:t>
            </a:r>
            <a:r>
              <a:rPr lang="es-ES" dirty="0" smtClean="0">
                <a:latin typeface="+mj-lt"/>
              </a:rPr>
              <a:t>.</a:t>
            </a:r>
          </a:p>
          <a:p>
            <a:pPr algn="just"/>
            <a:endParaRPr lang="es-ES" dirty="0">
              <a:latin typeface="+mj-lt"/>
            </a:endParaRPr>
          </a:p>
          <a:p>
            <a:pPr algn="just"/>
            <a:r>
              <a:rPr lang="es-ES" b="1" dirty="0"/>
              <a:t>9</a:t>
            </a:r>
            <a:r>
              <a:rPr lang="es-ES" b="1" dirty="0" smtClean="0"/>
              <a:t>.7 </a:t>
            </a:r>
            <a:r>
              <a:rPr lang="es-ES" b="1" dirty="0" smtClean="0"/>
              <a:t>Funciones </a:t>
            </a:r>
            <a:endParaRPr lang="es-ES" b="1" dirty="0"/>
          </a:p>
          <a:p>
            <a:pPr algn="just"/>
            <a:r>
              <a:rPr lang="es-ES" dirty="0" smtClean="0">
                <a:latin typeface="+mj-lt"/>
              </a:rPr>
              <a:t>Repartir </a:t>
            </a:r>
            <a:r>
              <a:rPr lang="es-ES" dirty="0">
                <a:latin typeface="+mj-lt"/>
              </a:rPr>
              <a:t>uniformemente las cargas de columnas, entrepisos y muros al terreno. Evitar asentamientos diferenciales debido a la deformación del suelo. Reparten la fuerza que le transmite la estructura a través de sus elementos de apoyo, sobre una superficie de terreno bastante grande que admite esas cargas. </a:t>
            </a:r>
          </a:p>
        </p:txBody>
      </p:sp>
    </p:spTree>
    <p:extLst>
      <p:ext uri="{BB962C8B-B14F-4D97-AF65-F5344CB8AC3E}">
        <p14:creationId xmlns:p14="http://schemas.microsoft.com/office/powerpoint/2010/main" val="166382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214437" y="112889"/>
            <a:ext cx="7416852" cy="6745111"/>
          </a:xfrm>
        </p:spPr>
        <p:txBody>
          <a:bodyPr>
            <a:noAutofit/>
          </a:bodyPr>
          <a:lstStyle/>
          <a:p>
            <a:endParaRPr lang="es-MX" sz="1700" dirty="0"/>
          </a:p>
          <a:p>
            <a:pPr lvl="0" algn="just">
              <a:lnSpc>
                <a:spcPct val="107000"/>
              </a:lnSpc>
              <a:spcAft>
                <a:spcPts val="0"/>
              </a:spcAft>
            </a:pPr>
            <a:endParaRPr lang="es-ES" sz="1800" dirty="0">
              <a:latin typeface="+mj-lt"/>
              <a:ea typeface="Calibri" panose="020F0502020204030204" pitchFamily="34" charset="0"/>
              <a:cs typeface="Calibri Light" panose="020F0302020204030204" pitchFamily="34" charset="0"/>
            </a:endParaRPr>
          </a:p>
        </p:txBody>
      </p:sp>
      <p:pic>
        <p:nvPicPr>
          <p:cNvPr id="2" name="Marcador de contenido 1"/>
          <p:cNvPicPr>
            <a:picLocks noGrp="1" noChangeAspect="1"/>
          </p:cNvPicPr>
          <p:nvPr>
            <p:ph idx="1"/>
          </p:nvPr>
        </p:nvPicPr>
        <p:blipFill rotWithShape="1">
          <a:blip r:embed="rId2">
            <a:extLst>
              <a:ext uri="{28A0092B-C50C-407E-A947-70E740481C1C}">
                <a14:useLocalDpi xmlns:a14="http://schemas.microsoft.com/office/drawing/2010/main" val="0"/>
              </a:ext>
            </a:extLst>
          </a:blip>
          <a:srcRect t="46400"/>
          <a:stretch/>
        </p:blipFill>
        <p:spPr>
          <a:xfrm>
            <a:off x="7258755" y="3318933"/>
            <a:ext cx="4718756" cy="2709335"/>
          </a:xfrm>
        </p:spPr>
      </p:pic>
      <p:sp>
        <p:nvSpPr>
          <p:cNvPr id="3" name="Rectángulo 2"/>
          <p:cNvSpPr/>
          <p:nvPr/>
        </p:nvSpPr>
        <p:spPr>
          <a:xfrm>
            <a:off x="293511" y="0"/>
            <a:ext cx="6728178" cy="6001643"/>
          </a:xfrm>
          <a:prstGeom prst="rect">
            <a:avLst/>
          </a:prstGeom>
        </p:spPr>
        <p:txBody>
          <a:bodyPr wrap="square">
            <a:spAutoFit/>
          </a:bodyPr>
          <a:lstStyle/>
          <a:p>
            <a:endParaRPr lang="es-ES" b="1" dirty="0" smtClean="0"/>
          </a:p>
          <a:p>
            <a:r>
              <a:rPr lang="es-ES" sz="2400" b="1" dirty="0" smtClean="0"/>
              <a:t>10</a:t>
            </a:r>
            <a:r>
              <a:rPr lang="es-ES" sz="2400" b="1" dirty="0" smtClean="0"/>
              <a:t>. </a:t>
            </a:r>
            <a:r>
              <a:rPr lang="es-ES" sz="2400" b="1" dirty="0" smtClean="0"/>
              <a:t>Cimentación por placa</a:t>
            </a:r>
            <a:endParaRPr lang="es-ES" sz="2400" b="1" dirty="0"/>
          </a:p>
          <a:p>
            <a:pPr algn="just"/>
            <a:endParaRPr lang="es-ES" dirty="0" smtClean="0"/>
          </a:p>
          <a:p>
            <a:pPr algn="just"/>
            <a:r>
              <a:rPr lang="es-ES" dirty="0" smtClean="0"/>
              <a:t>Cuando existe la posibilidad de crear espacios para sótanos y el terreno esta localizado bajo una capa freática, es aplicable la decisión de optar por una placa Por </a:t>
            </a:r>
            <a:r>
              <a:rPr lang="es-ES" dirty="0"/>
              <a:t>lo tanto, conviene construir una losa general de apoyo de toda la estructura del edificio. Esta forma tiene la ventaja de que ofrece una buena disminución en el riesgo de asiento de la estructura. Esta alternativa se da a través de la disposición en plataforma o tablero de cimentación que transmite las cargas del edificio al terreno mediante una superficie igual o superior a la de la obra.</a:t>
            </a:r>
          </a:p>
          <a:p>
            <a:endParaRPr lang="es-ES" b="1" dirty="0" smtClean="0"/>
          </a:p>
          <a:p>
            <a:r>
              <a:rPr lang="es-ES" sz="2000" b="1" dirty="0" smtClean="0"/>
              <a:t>10</a:t>
            </a:r>
            <a:r>
              <a:rPr lang="es-ES" sz="2000" b="1" dirty="0" smtClean="0"/>
              <a:t>.1  </a:t>
            </a:r>
            <a:r>
              <a:rPr lang="es-ES" sz="2000" b="1" dirty="0"/>
              <a:t>Diseño </a:t>
            </a:r>
            <a:r>
              <a:rPr lang="es-ES" sz="2000" b="1" dirty="0" smtClean="0"/>
              <a:t>de la Losa de </a:t>
            </a:r>
            <a:r>
              <a:rPr lang="es-ES" sz="2000" b="1" dirty="0"/>
              <a:t>Cimentaciones </a:t>
            </a:r>
          </a:p>
          <a:p>
            <a:pPr algn="just"/>
            <a:endParaRPr lang="es-ES" dirty="0" smtClean="0"/>
          </a:p>
          <a:p>
            <a:pPr algn="just"/>
            <a:r>
              <a:rPr lang="es-ES" dirty="0" smtClean="0"/>
              <a:t>Diseño </a:t>
            </a:r>
            <a:r>
              <a:rPr lang="es-ES" dirty="0"/>
              <a:t>de la losa puede ser continua, con un mismo espesor, de sección constante; o también, una losa ms delgada con refuerzos en los apoyos de los pilares mediante capiteles en forma de setas invertidas; de allí viene la denominación de fungiformes. Pueden ser también vigas longitudinales y transversales que enlazan los apoyos portantes que soportan una losa ms delgada.</a:t>
            </a:r>
          </a:p>
        </p:txBody>
      </p:sp>
    </p:spTree>
    <p:extLst>
      <p:ext uri="{BB962C8B-B14F-4D97-AF65-F5344CB8AC3E}">
        <p14:creationId xmlns:p14="http://schemas.microsoft.com/office/powerpoint/2010/main" val="301552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214437" y="112889"/>
            <a:ext cx="7574896" cy="6745111"/>
          </a:xfrm>
        </p:spPr>
        <p:txBody>
          <a:bodyPr>
            <a:noAutofit/>
          </a:bodyPr>
          <a:lstStyle/>
          <a:p>
            <a:r>
              <a:rPr lang="es-ES" sz="2000" b="1" dirty="0" smtClean="0"/>
              <a:t>10</a:t>
            </a:r>
            <a:r>
              <a:rPr lang="es-ES" sz="2000" b="1" dirty="0" smtClean="0"/>
              <a:t>.2  </a:t>
            </a:r>
            <a:r>
              <a:rPr lang="es-ES" sz="2000" b="1" dirty="0" smtClean="0"/>
              <a:t>Espesores mínimos</a:t>
            </a:r>
            <a:endParaRPr lang="es-ES" sz="2000" b="1" dirty="0"/>
          </a:p>
          <a:p>
            <a:pPr algn="just"/>
            <a:r>
              <a:rPr lang="es-ES" sz="1700" dirty="0">
                <a:latin typeface="+mj-lt"/>
              </a:rPr>
              <a:t>La cimentación en losa debe tener un canto mínimo de 30 cm. sobre base de hormigón pobre o de limpieza. Aunque habitualmente las losas tienen unos cantos que van desde 50 a 120 cm, según el tipo de edificio que soportan. Las Cimentaciones por Losa actúan a través de una superficie de apoyo continua que iguala las presiones y forma un arrostramiento en todos los puntos de apoyo.</a:t>
            </a:r>
          </a:p>
          <a:p>
            <a:r>
              <a:rPr lang="es-ES" sz="2000" b="1" dirty="0" smtClean="0"/>
              <a:t>10</a:t>
            </a:r>
            <a:r>
              <a:rPr lang="es-ES" sz="2000" b="1" dirty="0" smtClean="0"/>
              <a:t>.3  </a:t>
            </a:r>
            <a:r>
              <a:rPr lang="es-ES" sz="2000" b="1" dirty="0" smtClean="0"/>
              <a:t>Estructura</a:t>
            </a:r>
            <a:endParaRPr lang="es-ES" sz="2000" b="1" dirty="0"/>
          </a:p>
          <a:p>
            <a:pPr algn="just"/>
            <a:r>
              <a:rPr lang="es-ES" sz="1700" dirty="0">
                <a:latin typeface="+mj-lt"/>
              </a:rPr>
              <a:t>Estas cimentaciones se construyen en hormigón armado </a:t>
            </a:r>
            <a:r>
              <a:rPr lang="es-ES" sz="1700" dirty="0" smtClean="0">
                <a:latin typeface="+mj-lt"/>
              </a:rPr>
              <a:t>fabricado, </a:t>
            </a:r>
            <a:r>
              <a:rPr lang="es-ES" sz="1700" dirty="0">
                <a:latin typeface="+mj-lt"/>
              </a:rPr>
              <a:t>para </a:t>
            </a:r>
            <a:r>
              <a:rPr lang="es-ES" sz="1700" dirty="0" smtClean="0">
                <a:latin typeface="+mj-lt"/>
              </a:rPr>
              <a:t>minimizar </a:t>
            </a:r>
            <a:r>
              <a:rPr lang="es-ES" sz="1700" dirty="0">
                <a:latin typeface="+mj-lt"/>
              </a:rPr>
              <a:t>los posibles </a:t>
            </a:r>
            <a:r>
              <a:rPr lang="es-ES" sz="1700" dirty="0" smtClean="0">
                <a:latin typeface="+mj-lt"/>
              </a:rPr>
              <a:t>asentamientos. Este tipo de </a:t>
            </a:r>
            <a:r>
              <a:rPr lang="es-ES" sz="1700" dirty="0">
                <a:latin typeface="+mj-lt"/>
              </a:rPr>
              <a:t>estructura </a:t>
            </a:r>
            <a:r>
              <a:rPr lang="es-ES" sz="1700" dirty="0" smtClean="0">
                <a:latin typeface="+mj-lt"/>
              </a:rPr>
              <a:t>se comportan muy bien en </a:t>
            </a:r>
            <a:r>
              <a:rPr lang="es-ES" sz="1700" dirty="0">
                <a:latin typeface="+mj-lt"/>
              </a:rPr>
              <a:t>suelos con estratos sensiblemente homogéneos y cuando el edificio reparte los esfuerzos sobre la losa con una retícula que guarda simetría geométrica. También se opta por ella cuando se quiere construir un sótano en seco en una obra asentada sobre una capa </a:t>
            </a:r>
            <a:r>
              <a:rPr lang="es-ES" sz="1700" dirty="0" smtClean="0">
                <a:latin typeface="+mj-lt"/>
              </a:rPr>
              <a:t>freática. </a:t>
            </a:r>
            <a:r>
              <a:rPr lang="es-ES" sz="1700" dirty="0">
                <a:latin typeface="+mj-lt"/>
              </a:rPr>
              <a:t>Esta alternativa se da a través de la disposición en plataforma o tablero de cimentación que transmite las cargas del edificio al terreno mediante una superficie igual o superior a la de la obra. Puede conseguirse máxima rigidez con poco consumo de material procediendo tal y como es frecuente en los forjados de piezas </a:t>
            </a:r>
            <a:r>
              <a:rPr lang="es-ES" sz="1700" dirty="0" smtClean="0">
                <a:latin typeface="+mj-lt"/>
              </a:rPr>
              <a:t>huecas, aligerando la placa sustancialmente.</a:t>
            </a:r>
            <a:endParaRPr lang="es-ES" sz="1700" dirty="0">
              <a:latin typeface="+mj-lt"/>
            </a:endParaRPr>
          </a:p>
          <a:p>
            <a:r>
              <a:rPr lang="es-ES" sz="2000" b="1" dirty="0" smtClean="0"/>
              <a:t>10</a:t>
            </a:r>
            <a:r>
              <a:rPr lang="es-ES" sz="2000" b="1" dirty="0" smtClean="0"/>
              <a:t>.4  </a:t>
            </a:r>
            <a:r>
              <a:rPr lang="es-ES" sz="2000" b="1" dirty="0" smtClean="0"/>
              <a:t>Procesos de construcción</a:t>
            </a:r>
            <a:endParaRPr lang="es-ES" sz="2000" b="1" dirty="0"/>
          </a:p>
          <a:p>
            <a:pPr algn="just"/>
            <a:r>
              <a:rPr lang="es-ES" sz="1700" dirty="0">
                <a:latin typeface="+mj-lt"/>
              </a:rPr>
              <a:t>Se limpia el terreno conformando una plataforma Se realizan trazados con cal o se marca el terreno Se realizan excavaciones para las estructuras de refuerzo Se rellena la excavación con concreto Se colocan las vigas Se colocan las láminas corredizas de acero Se colocan dilatadores y pasadores, los cuales evitan estrangulamientos en las vigas Se coloca la malla de acero Se adiciona el concreto y luego se inicia el vaciado del concreto y se inicia el aplanamiento o alisado del concreto. </a:t>
            </a:r>
          </a:p>
          <a:p>
            <a:endParaRPr lang="es-MX" sz="1700" dirty="0"/>
          </a:p>
          <a:p>
            <a:pPr lvl="0" algn="just">
              <a:lnSpc>
                <a:spcPct val="107000"/>
              </a:lnSpc>
              <a:spcAft>
                <a:spcPts val="0"/>
              </a:spcAft>
            </a:pPr>
            <a:endParaRPr lang="es-ES" sz="1800" dirty="0">
              <a:latin typeface="+mj-lt"/>
              <a:ea typeface="Calibri" panose="020F0502020204030204" pitchFamily="34" charset="0"/>
              <a:cs typeface="Calibri Light" panose="020F0302020204030204" pitchFamily="34" charset="0"/>
            </a:endParaRPr>
          </a:p>
        </p:txBody>
      </p:sp>
      <p:pic>
        <p:nvPicPr>
          <p:cNvPr id="2" name="Marcador de contenido 1"/>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3" r="24658"/>
          <a:stretch/>
        </p:blipFill>
        <p:spPr>
          <a:xfrm>
            <a:off x="7924799" y="3759200"/>
            <a:ext cx="4075289" cy="2540000"/>
          </a:xfrm>
        </p:spPr>
      </p:pic>
    </p:spTree>
    <p:extLst>
      <p:ext uri="{BB962C8B-B14F-4D97-AF65-F5344CB8AC3E}">
        <p14:creationId xmlns:p14="http://schemas.microsoft.com/office/powerpoint/2010/main" val="5706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35467" y="135467"/>
            <a:ext cx="4278490" cy="508000"/>
          </a:xfrm>
        </p:spPr>
        <p:txBody>
          <a:bodyPr>
            <a:normAutofit/>
          </a:bodyPr>
          <a:lstStyle/>
          <a:p>
            <a:pPr lvl="3"/>
            <a:r>
              <a:rPr lang="es-CO" sz="2400" b="1" dirty="0" smtClean="0">
                <a:latin typeface="+mn-lt"/>
              </a:rPr>
              <a:t>11</a:t>
            </a:r>
            <a:r>
              <a:rPr lang="es-CO" sz="2400" b="1" dirty="0" smtClean="0">
                <a:latin typeface="+mn-lt"/>
              </a:rPr>
              <a:t>. </a:t>
            </a:r>
            <a:r>
              <a:rPr lang="es-CO" sz="2400" b="1" dirty="0" smtClean="0">
                <a:latin typeface="+mn-lt"/>
              </a:rPr>
              <a:t>Cimentaciones flotantes</a:t>
            </a:r>
            <a:endParaRPr lang="es-MX" sz="2400" dirty="0">
              <a:latin typeface="+mn-lt"/>
            </a:endParaRPr>
          </a:p>
        </p:txBody>
      </p:sp>
      <p:sp>
        <p:nvSpPr>
          <p:cNvPr id="9" name="Marcador de texto 8"/>
          <p:cNvSpPr>
            <a:spLocks noGrp="1"/>
          </p:cNvSpPr>
          <p:nvPr>
            <p:ph type="body" sz="half" idx="2"/>
          </p:nvPr>
        </p:nvSpPr>
        <p:spPr>
          <a:xfrm>
            <a:off x="135468" y="745067"/>
            <a:ext cx="6355644" cy="5779911"/>
          </a:xfrm>
        </p:spPr>
        <p:txBody>
          <a:bodyPr>
            <a:normAutofit lnSpcReduction="10000"/>
          </a:bodyPr>
          <a:lstStyle/>
          <a:p>
            <a:pPr algn="just">
              <a:lnSpc>
                <a:spcPct val="100000"/>
              </a:lnSpc>
              <a:spcAft>
                <a:spcPts val="0"/>
              </a:spcAft>
            </a:pPr>
            <a:r>
              <a:rPr lang="es-ES" sz="1800" dirty="0" smtClean="0">
                <a:effectLst/>
                <a:latin typeface="Calibri Light" panose="020F0302020204030204" pitchFamily="34" charset="0"/>
                <a:ea typeface="Calibri" panose="020F0502020204030204" pitchFamily="34" charset="0"/>
                <a:cs typeface="Calibri Light" panose="020F0302020204030204" pitchFamily="34" charset="0"/>
              </a:rPr>
              <a:t>La Cimentación Flotante es una estructura que se emplea cuando la capacidad portante del terreno es muy baja, su comportamiento es parecido a la de un barco sobre el agua. Es una estructura que puede soportar varias columnas y muros a la vez y su carga es muy alta; su función es la de repartir toda la carga en toda el área del suelo a través de toda la placa como elemento estructural de cimentación monolítica</a:t>
            </a:r>
            <a:r>
              <a:rPr lang="es-ES" sz="1800" dirty="0" smtClean="0">
                <a:latin typeface="Calibri Light" panose="020F0302020204030204" pitchFamily="34" charset="0"/>
                <a:ea typeface="Calibri" panose="020F0502020204030204" pitchFamily="34" charset="0"/>
                <a:cs typeface="Calibri Light" panose="020F0302020204030204" pitchFamily="34" charset="0"/>
              </a:rPr>
              <a:t>; quiero decir que en lo posible es importante fundir toda la placa inferior, en un solo vaciado.</a:t>
            </a:r>
          </a:p>
          <a:p>
            <a:pPr algn="just">
              <a:lnSpc>
                <a:spcPct val="100000"/>
              </a:lnSpc>
              <a:spcAft>
                <a:spcPts val="0"/>
              </a:spcAft>
            </a:pPr>
            <a:r>
              <a:rPr lang="es-ES" sz="1800" b="1" dirty="0" smtClean="0">
                <a:ea typeface="Calibri" panose="020F0502020204030204" pitchFamily="34" charset="0"/>
                <a:cs typeface="Calibri Light" panose="020F0302020204030204" pitchFamily="34" charset="0"/>
              </a:rPr>
              <a:t>11</a:t>
            </a:r>
            <a:r>
              <a:rPr lang="es-ES" sz="1800" b="1" dirty="0" smtClean="0">
                <a:ea typeface="Calibri" panose="020F0502020204030204" pitchFamily="34" charset="0"/>
                <a:cs typeface="Calibri Light" panose="020F0302020204030204" pitchFamily="34" charset="0"/>
              </a:rPr>
              <a:t>.1 </a:t>
            </a:r>
            <a:r>
              <a:rPr lang="es-ES" sz="1800" b="1" dirty="0" smtClean="0">
                <a:ea typeface="Calibri" panose="020F0502020204030204" pitchFamily="34" charset="0"/>
                <a:cs typeface="Calibri Light" panose="020F0302020204030204" pitchFamily="34" charset="0"/>
              </a:rPr>
              <a:t>LOSA </a:t>
            </a:r>
            <a:r>
              <a:rPr lang="es-ES" sz="1800" b="1" dirty="0">
                <a:ea typeface="Calibri" panose="020F0502020204030204" pitchFamily="34" charset="0"/>
                <a:cs typeface="Calibri Light" panose="020F0302020204030204" pitchFamily="34" charset="0"/>
              </a:rPr>
              <a:t>DE CIMENTACIÓN </a:t>
            </a:r>
            <a:r>
              <a:rPr lang="es-ES" sz="1800" b="1" dirty="0" smtClean="0">
                <a:ea typeface="Calibri" panose="020F0502020204030204" pitchFamily="34" charset="0"/>
                <a:cs typeface="Calibri Light" panose="020F0302020204030204" pitchFamily="34" charset="0"/>
              </a:rPr>
              <a:t>SUPERFICIALES                                           </a:t>
            </a:r>
          </a:p>
          <a:p>
            <a:pPr algn="just">
              <a:lnSpc>
                <a:spcPct val="100000"/>
              </a:lnSpc>
              <a:spcAft>
                <a:spcPts val="0"/>
              </a:spcAft>
            </a:pPr>
            <a:r>
              <a:rPr lang="es-ES" sz="1800" dirty="0" smtClean="0">
                <a:latin typeface="Calibri Light" panose="020F0302020204030204" pitchFamily="34" charset="0"/>
                <a:ea typeface="Calibri" panose="020F0502020204030204" pitchFamily="34" charset="0"/>
                <a:cs typeface="Calibri Light" panose="020F0302020204030204" pitchFamily="34" charset="0"/>
              </a:rPr>
              <a:t>Losa </a:t>
            </a:r>
            <a:r>
              <a:rPr lang="es-ES" sz="1800" dirty="0">
                <a:latin typeface="Calibri Light" panose="020F0302020204030204" pitchFamily="34" charset="0"/>
                <a:ea typeface="Calibri" panose="020F0502020204030204" pitchFamily="34" charset="0"/>
                <a:cs typeface="Calibri Light" panose="020F0302020204030204" pitchFamily="34" charset="0"/>
              </a:rPr>
              <a:t>de cimentación: Es una cimentación consistente en una losa contigua, directamente apoyada sobre el terreno, abarcando la superficie total del terreno que ocupará la obra. Puede soportar varias columnas o muros al mismo tiempo. Se emplea cuando la capacidad de carga del suelo es muy baja y las zapatas aisladas resultan demasiado grandes y juntas para ser una opción viable.</a:t>
            </a:r>
          </a:p>
          <a:p>
            <a:pPr algn="just">
              <a:lnSpc>
                <a:spcPct val="100000"/>
              </a:lnSpc>
              <a:spcAft>
                <a:spcPts val="0"/>
              </a:spcAft>
            </a:pPr>
            <a:r>
              <a:rPr lang="es-ES" sz="1800" b="1" dirty="0" smtClean="0">
                <a:ea typeface="Calibri" panose="020F0502020204030204" pitchFamily="34" charset="0"/>
                <a:cs typeface="Calibri Light" panose="020F0302020204030204" pitchFamily="34" charset="0"/>
              </a:rPr>
              <a:t>11</a:t>
            </a:r>
            <a:r>
              <a:rPr lang="es-ES" sz="1800" b="1" dirty="0" smtClean="0">
                <a:ea typeface="Calibri" panose="020F0502020204030204" pitchFamily="34" charset="0"/>
                <a:cs typeface="Calibri Light" panose="020F0302020204030204" pitchFamily="34" charset="0"/>
              </a:rPr>
              <a:t>.2 </a:t>
            </a:r>
            <a:r>
              <a:rPr lang="es-ES" sz="1800" b="1" dirty="0" smtClean="0">
                <a:ea typeface="Calibri" panose="020F0502020204030204" pitchFamily="34" charset="0"/>
                <a:cs typeface="Calibri Light" panose="020F0302020204030204" pitchFamily="34" charset="0"/>
              </a:rPr>
              <a:t>LOSA </a:t>
            </a:r>
            <a:r>
              <a:rPr lang="es-ES" sz="1800" b="1" dirty="0">
                <a:ea typeface="Calibri" panose="020F0502020204030204" pitchFamily="34" charset="0"/>
                <a:cs typeface="Calibri Light" panose="020F0302020204030204" pitchFamily="34" charset="0"/>
              </a:rPr>
              <a:t>DE CIMENTACIÓN CON ESPESOR UNIFORME </a:t>
            </a:r>
            <a:r>
              <a:rPr lang="es-ES" sz="1800" b="1" dirty="0" smtClean="0">
                <a:ea typeface="Calibri" panose="020F0502020204030204" pitchFamily="34" charset="0"/>
                <a:cs typeface="Calibri Light" panose="020F0302020204030204" pitchFamily="34" charset="0"/>
              </a:rPr>
              <a:t>SUPERFICIALES</a:t>
            </a:r>
            <a:r>
              <a:rPr lang="es-ES" sz="1800" dirty="0" smtClean="0">
                <a:latin typeface="Calibri Light" panose="020F0302020204030204" pitchFamily="34" charset="0"/>
                <a:ea typeface="Calibri" panose="020F0502020204030204" pitchFamily="34" charset="0"/>
                <a:cs typeface="Calibri Light" panose="020F0302020204030204" pitchFamily="34" charset="0"/>
              </a:rPr>
              <a:t> </a:t>
            </a:r>
          </a:p>
          <a:p>
            <a:pPr algn="just">
              <a:lnSpc>
                <a:spcPct val="100000"/>
              </a:lnSpc>
              <a:spcAft>
                <a:spcPts val="0"/>
              </a:spcAft>
            </a:pPr>
            <a:r>
              <a:rPr lang="es-ES" sz="1800" dirty="0" smtClean="0">
                <a:latin typeface="Calibri Light" panose="020F0302020204030204" pitchFamily="34" charset="0"/>
                <a:ea typeface="Calibri" panose="020F0502020204030204" pitchFamily="34" charset="0"/>
                <a:cs typeface="Calibri Light" panose="020F0302020204030204" pitchFamily="34" charset="0"/>
              </a:rPr>
              <a:t>Se </a:t>
            </a:r>
            <a:r>
              <a:rPr lang="es-ES" sz="1800" dirty="0">
                <a:latin typeface="Calibri Light" panose="020F0302020204030204" pitchFamily="34" charset="0"/>
                <a:ea typeface="Calibri" panose="020F0502020204030204" pitchFamily="34" charset="0"/>
                <a:cs typeface="Calibri Light" panose="020F0302020204030204" pitchFamily="34" charset="0"/>
              </a:rPr>
              <a:t>caracteriza por sólo tener los refuerzos de acero y el espesor determinado por los cálculos sin ningún tipo de </a:t>
            </a:r>
            <a:r>
              <a:rPr lang="es-ES" sz="1800" dirty="0" smtClean="0">
                <a:latin typeface="Calibri Light" panose="020F0302020204030204" pitchFamily="34" charset="0"/>
                <a:ea typeface="Calibri" panose="020F0502020204030204" pitchFamily="34" charset="0"/>
                <a:cs typeface="Calibri Light" panose="020F0302020204030204" pitchFamily="34" charset="0"/>
              </a:rPr>
              <a:t>alteración.  </a:t>
            </a:r>
          </a:p>
        </p:txBody>
      </p:sp>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8489" y="2968979"/>
            <a:ext cx="4883767" cy="3206044"/>
          </a:xfrm>
        </p:spPr>
      </p:pic>
    </p:spTree>
    <p:extLst>
      <p:ext uri="{BB962C8B-B14F-4D97-AF65-F5344CB8AC3E}">
        <p14:creationId xmlns:p14="http://schemas.microsoft.com/office/powerpoint/2010/main" val="171483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248356" y="316089"/>
            <a:ext cx="6728177" cy="6118578"/>
          </a:xfrm>
        </p:spPr>
        <p:txBody>
          <a:bodyPr>
            <a:normAutofit fontScale="92500"/>
          </a:bodyPr>
          <a:lstStyle/>
          <a:p>
            <a:pPr lvl="0">
              <a:lnSpc>
                <a:spcPct val="100000"/>
              </a:lnSpc>
            </a:pPr>
            <a:r>
              <a:rPr lang="es-ES" sz="2200" b="1" dirty="0" smtClean="0">
                <a:solidFill>
                  <a:prstClr val="black"/>
                </a:solidFill>
                <a:ea typeface="Calibri" panose="020F0502020204030204" pitchFamily="34" charset="0"/>
                <a:cs typeface="Calibri Light" panose="020F0302020204030204" pitchFamily="34" charset="0"/>
              </a:rPr>
              <a:t>11</a:t>
            </a:r>
            <a:r>
              <a:rPr lang="es-ES" sz="2200" b="1" dirty="0" smtClean="0">
                <a:solidFill>
                  <a:prstClr val="black"/>
                </a:solidFill>
                <a:ea typeface="Calibri" panose="020F0502020204030204" pitchFamily="34" charset="0"/>
                <a:cs typeface="Calibri Light" panose="020F0302020204030204" pitchFamily="34" charset="0"/>
              </a:rPr>
              <a:t>.3 </a:t>
            </a:r>
            <a:r>
              <a:rPr lang="es-ES" sz="2200" b="1" dirty="0">
                <a:solidFill>
                  <a:prstClr val="black"/>
                </a:solidFill>
                <a:ea typeface="Calibri" panose="020F0502020204030204" pitchFamily="34" charset="0"/>
                <a:cs typeface="Calibri Light" panose="020F0302020204030204" pitchFamily="34" charset="0"/>
              </a:rPr>
              <a:t>LOSA DE CIMENTACIÓN ALIGERADA </a:t>
            </a:r>
            <a:r>
              <a:rPr lang="es-ES" sz="2200" b="1" dirty="0" smtClean="0">
                <a:solidFill>
                  <a:prstClr val="black"/>
                </a:solidFill>
                <a:ea typeface="Calibri" panose="020F0502020204030204" pitchFamily="34" charset="0"/>
                <a:cs typeface="Calibri Light" panose="020F0302020204030204" pitchFamily="34" charset="0"/>
              </a:rPr>
              <a:t>SUPERFICIALES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Este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tipo de losa se caracteriza por disminuir el volumen de concreto a utilizar, debido a que sólo se emplea el espesor determinado en las secciones críticas determinadas en el diseño; el resto se disminuirá hasta donde se permita el esfuerzo cortante involucrado en el diseño.</a:t>
            </a:r>
          </a:p>
          <a:p>
            <a:pPr lvl="0">
              <a:lnSpc>
                <a:spcPct val="100000"/>
              </a:lnSpc>
            </a:pPr>
            <a:r>
              <a:rPr lang="es-ES" sz="2200" b="1" dirty="0" smtClean="0">
                <a:solidFill>
                  <a:prstClr val="black"/>
                </a:solidFill>
                <a:ea typeface="Calibri" panose="020F0502020204030204" pitchFamily="34" charset="0"/>
                <a:cs typeface="Calibri Light" panose="020F0302020204030204" pitchFamily="34" charset="0"/>
              </a:rPr>
              <a:t>11</a:t>
            </a:r>
            <a:r>
              <a:rPr lang="es-ES" sz="2200" b="1" dirty="0" smtClean="0">
                <a:solidFill>
                  <a:prstClr val="black"/>
                </a:solidFill>
                <a:ea typeface="Calibri" panose="020F0502020204030204" pitchFamily="34" charset="0"/>
                <a:cs typeface="Calibri Light" panose="020F0302020204030204" pitchFamily="34" charset="0"/>
              </a:rPr>
              <a:t>.4 </a:t>
            </a:r>
            <a:r>
              <a:rPr lang="es-ES" sz="2200" b="1" dirty="0" smtClean="0">
                <a:solidFill>
                  <a:prstClr val="black"/>
                </a:solidFill>
                <a:ea typeface="Calibri" panose="020F0502020204030204" pitchFamily="34" charset="0"/>
                <a:cs typeface="Calibri Light" panose="020F0302020204030204" pitchFamily="34" charset="0"/>
              </a:rPr>
              <a:t>LOSA </a:t>
            </a:r>
            <a:r>
              <a:rPr lang="es-ES" sz="2200" b="1" dirty="0">
                <a:solidFill>
                  <a:prstClr val="black"/>
                </a:solidFill>
                <a:ea typeface="Calibri" panose="020F0502020204030204" pitchFamily="34" charset="0"/>
                <a:cs typeface="Calibri Light" panose="020F0302020204030204" pitchFamily="34" charset="0"/>
              </a:rPr>
              <a:t>DE CIMENTACIÓN NERVADA </a:t>
            </a:r>
            <a:r>
              <a:rPr lang="es-ES" sz="2200" b="1" dirty="0" smtClean="0">
                <a:solidFill>
                  <a:prstClr val="black"/>
                </a:solidFill>
                <a:ea typeface="Calibri" panose="020F0502020204030204" pitchFamily="34" charset="0"/>
                <a:cs typeface="Calibri Light" panose="020F0302020204030204" pitchFamily="34" charset="0"/>
              </a:rPr>
              <a:t>SUPERFICIALES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diferencia de la losa aligerada aquí sólo se emplean vigas, las cuales corren sobre los ejes X y Y generando así cajones entre columnas. Con esta forma se disminuye mucho más el volumen de concreto a utilizar</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a:t>
            </a:r>
          </a:p>
          <a:p>
            <a:pPr lvl="0" algn="just">
              <a:lnSpc>
                <a:spcPct val="100000"/>
              </a:lnSpc>
            </a:pP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Existen Losas profundas con creación de sótanos, donde es necesarios contar con pilotajes profundos; estas llevan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una armadura principal en su parte superior con el fin de contrarrestar la contrapresión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de la falla de fondo del terreno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y el empuje que realiza el agua subterránea,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igualmente lleva una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armadura inferior, exactamente debajo de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las columnas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y de las paredes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portantes.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En el caso donde se presentan terrenos con poca resistencia o con un nivel portante muy pobre, es decir, por debajo de 1 kg/cm2,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es apoyada toda la cimentación por pilotes de concreto profundos.</a:t>
            </a:r>
          </a:p>
          <a:p>
            <a:pPr lvl="0" algn="just">
              <a:lnSpc>
                <a:spcPct val="100000"/>
              </a:lnSpc>
            </a:pP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Las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losas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deben contar con un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espesor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mínimo de 30 cm. sobre base de limpieza o de hormigón pobre. Aunque por lo general las losas de cimentación cuentan con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espesores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que van desde los 50 a los 120 cm, eso depende </a:t>
            </a:r>
            <a:r>
              <a:rPr lang="es-ES" sz="18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de las cargas y del </a:t>
            </a:r>
            <a:r>
              <a:rPr lang="es-ES"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tipo de edificación que pretenden soportar.</a:t>
            </a:r>
            <a:endParaRPr lang="es-MX" sz="18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a:p>
            <a:endParaRPr lang="es-MX" dirty="0"/>
          </a:p>
        </p:txBody>
      </p:sp>
      <p:pic>
        <p:nvPicPr>
          <p:cNvPr id="8" name="Marcador de contenido 7" descr="losa-de-cimentacion-arma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2001" y="3081867"/>
            <a:ext cx="4797778" cy="3036711"/>
          </a:xfrm>
          <a:prstGeom prst="rect">
            <a:avLst/>
          </a:prstGeom>
          <a:noFill/>
          <a:ln>
            <a:noFill/>
          </a:ln>
        </p:spPr>
      </p:pic>
    </p:spTree>
    <p:extLst>
      <p:ext uri="{BB962C8B-B14F-4D97-AF65-F5344CB8AC3E}">
        <p14:creationId xmlns:p14="http://schemas.microsoft.com/office/powerpoint/2010/main" val="107777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304800" y="237067"/>
            <a:ext cx="6265333" cy="6333066"/>
          </a:xfrm>
        </p:spPr>
        <p:txBody>
          <a:bodyPr>
            <a:normAutofit/>
          </a:bodyPr>
          <a:lstStyle/>
          <a:p>
            <a:r>
              <a:rPr lang="es-ES" sz="2000" b="1" dirty="0" smtClean="0"/>
              <a:t>11</a:t>
            </a:r>
            <a:r>
              <a:rPr lang="es-ES" sz="2000" b="1" dirty="0" smtClean="0"/>
              <a:t>.5 </a:t>
            </a:r>
            <a:r>
              <a:rPr lang="es-ES" sz="2000" b="1" dirty="0" smtClean="0"/>
              <a:t>Estructura </a:t>
            </a:r>
            <a:r>
              <a:rPr lang="es-ES" sz="2000" b="1" dirty="0"/>
              <a:t>de la losa de cimentación</a:t>
            </a:r>
          </a:p>
          <a:p>
            <a:pPr algn="just"/>
            <a:r>
              <a:rPr lang="es-ES" sz="1800" dirty="0" smtClean="0"/>
              <a:t>Para poder reducir los posibles asentamientos producidos por la carga vertical de la edificación, toda la cimentación se construye en concreto armado reforzado, con acero de 60.000 PSI y hormigón de alta resistencia impermeabilizado para evitar humedad ocasionada por la presión del agua subterránea y/o nivel. </a:t>
            </a:r>
            <a:r>
              <a:rPr lang="es-ES" sz="1800" dirty="0"/>
              <a:t>Las losas de cimentación tienen una </a:t>
            </a:r>
            <a:r>
              <a:rPr lang="es-ES" sz="1800" dirty="0" smtClean="0"/>
              <a:t>excelente </a:t>
            </a:r>
            <a:r>
              <a:rPr lang="es-ES" sz="1800" dirty="0"/>
              <a:t>respuesta en </a:t>
            </a:r>
            <a:r>
              <a:rPr lang="es-ES" sz="1800" dirty="0" smtClean="0"/>
              <a:t>terrenos que poseen estratos </a:t>
            </a:r>
            <a:r>
              <a:rPr lang="es-ES" sz="1800" dirty="0"/>
              <a:t>sensiblemente homogéneos y </a:t>
            </a:r>
            <a:r>
              <a:rPr lang="es-ES" sz="1800" dirty="0" smtClean="0"/>
              <a:t>al recibir los esfuerzos ocasionados por la carga vertical sobre la losa que contiene una retícula </a:t>
            </a:r>
            <a:r>
              <a:rPr lang="es-ES" sz="1800" dirty="0"/>
              <a:t>que se encarga de </a:t>
            </a:r>
            <a:r>
              <a:rPr lang="es-ES" sz="1800" dirty="0" smtClean="0"/>
              <a:t>mantener el equilibrio y </a:t>
            </a:r>
            <a:r>
              <a:rPr lang="es-ES" sz="1800" dirty="0"/>
              <a:t>la simetría </a:t>
            </a:r>
            <a:r>
              <a:rPr lang="es-ES" sz="1800" dirty="0" smtClean="0"/>
              <a:t>de la estructura.</a:t>
            </a:r>
            <a:endParaRPr lang="es-ES" sz="1800" dirty="0"/>
          </a:p>
          <a:p>
            <a:pPr algn="just"/>
            <a:r>
              <a:rPr lang="es-ES" sz="1800" dirty="0" smtClean="0"/>
              <a:t>Cuando se necesita crear espacios hacia abajo para crear sótanos para estacionamientos, se elige una cimentación con placa flotante asentada en </a:t>
            </a:r>
            <a:r>
              <a:rPr lang="es-ES" sz="1800" dirty="0"/>
              <a:t>un </a:t>
            </a:r>
            <a:r>
              <a:rPr lang="es-ES" sz="1800" dirty="0" smtClean="0"/>
              <a:t>suelo </a:t>
            </a:r>
            <a:r>
              <a:rPr lang="es-ES" sz="1800" dirty="0"/>
              <a:t>que </a:t>
            </a:r>
            <a:r>
              <a:rPr lang="es-ES" sz="1800" dirty="0" smtClean="0"/>
              <a:t>contiene una </a:t>
            </a:r>
            <a:r>
              <a:rPr lang="es-ES" sz="1800" dirty="0"/>
              <a:t>capa freática. Esta </a:t>
            </a:r>
            <a:r>
              <a:rPr lang="es-ES" sz="1800" dirty="0" smtClean="0"/>
              <a:t>tarima </a:t>
            </a:r>
            <a:r>
              <a:rPr lang="es-ES" sz="1800" dirty="0"/>
              <a:t>de </a:t>
            </a:r>
            <a:r>
              <a:rPr lang="es-ES" sz="1800" dirty="0" smtClean="0"/>
              <a:t>cimentación se </a:t>
            </a:r>
            <a:r>
              <a:rPr lang="es-ES" sz="1800" dirty="0"/>
              <a:t>encarga de transmitir las cargas del edificio al </a:t>
            </a:r>
            <a:r>
              <a:rPr lang="es-ES" sz="1800" dirty="0" smtClean="0"/>
              <a:t>terreno.</a:t>
            </a:r>
            <a:endParaRPr lang="es-ES" sz="1800" dirty="0"/>
          </a:p>
          <a:p>
            <a:pPr algn="just"/>
            <a:r>
              <a:rPr lang="es-ES" sz="1800" dirty="0"/>
              <a:t>Para </a:t>
            </a:r>
            <a:r>
              <a:rPr lang="es-ES" sz="1800" dirty="0" smtClean="0"/>
              <a:t>conseguir una estructura rígida y estable, es de mucha relevancia la utilización de materiales de calidad, como el caso del concreto, el acero de refuerzo y por supuesto un control en la mano de obra; una perfilacion del terreno protegido con una capa de hormigón pobre de limpieza y filtros perimetrales para recoger el agua proveniente del nivel freático excesivo, agua lluvia y filtraciones externas.</a:t>
            </a:r>
            <a:endParaRPr lang="es-ES" sz="1800" dirty="0"/>
          </a:p>
          <a:p>
            <a:endParaRPr lang="es-MX" dirty="0"/>
          </a:p>
        </p:txBody>
      </p:sp>
      <p:pic>
        <p:nvPicPr>
          <p:cNvPr id="11" name="Marcador de conteni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022" y="3304032"/>
            <a:ext cx="5265138" cy="3169920"/>
          </a:xfrm>
          <a:ln w="28575">
            <a:solidFill>
              <a:schemeClr val="accent2">
                <a:lumMod val="75000"/>
              </a:schemeClr>
            </a:solidFill>
          </a:ln>
        </p:spPr>
      </p:pic>
    </p:spTree>
    <p:extLst>
      <p:ext uri="{BB962C8B-B14F-4D97-AF65-F5344CB8AC3E}">
        <p14:creationId xmlns:p14="http://schemas.microsoft.com/office/powerpoint/2010/main" val="209618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167" y="107245"/>
            <a:ext cx="3845100" cy="502356"/>
          </a:xfrm>
        </p:spPr>
        <p:txBody>
          <a:bodyPr>
            <a:normAutofit/>
          </a:bodyPr>
          <a:lstStyle/>
          <a:p>
            <a:r>
              <a:rPr lang="es-ES" sz="2000" b="1" dirty="0" smtClean="0">
                <a:latin typeface="+mn-lt"/>
              </a:rPr>
              <a:t>11</a:t>
            </a:r>
            <a:r>
              <a:rPr lang="es-ES" sz="2000" b="1" dirty="0" smtClean="0">
                <a:latin typeface="+mn-lt"/>
              </a:rPr>
              <a:t>.6 </a:t>
            </a:r>
            <a:r>
              <a:rPr lang="es-ES" sz="2000" b="1" dirty="0" smtClean="0">
                <a:latin typeface="+mn-lt"/>
              </a:rPr>
              <a:t>Ventajas y Desventajas</a:t>
            </a:r>
            <a:endParaRPr lang="es-MX" sz="2000" b="1" dirty="0">
              <a:latin typeface="+mn-lt"/>
            </a:endParaRPr>
          </a:p>
        </p:txBody>
      </p:sp>
      <p:sp>
        <p:nvSpPr>
          <p:cNvPr id="3" name="Marcador de texto 2"/>
          <p:cNvSpPr>
            <a:spLocks noGrp="1"/>
          </p:cNvSpPr>
          <p:nvPr>
            <p:ph type="body" sz="half" idx="2"/>
          </p:nvPr>
        </p:nvSpPr>
        <p:spPr>
          <a:xfrm>
            <a:off x="151167" y="609600"/>
            <a:ext cx="6373811" cy="6095999"/>
          </a:xfrm>
        </p:spPr>
        <p:txBody>
          <a:bodyPr>
            <a:normAutofit fontScale="25000" lnSpcReduction="20000"/>
          </a:bodyPr>
          <a:lstStyle/>
          <a:p>
            <a:pPr algn="just"/>
            <a:r>
              <a:rPr lang="es-ES" sz="7600" dirty="0"/>
              <a:t>Estas son las ventajas y las desventajas de las losas de cimentación</a:t>
            </a:r>
          </a:p>
          <a:p>
            <a:pPr algn="just"/>
            <a:r>
              <a:rPr lang="es-ES" sz="7600" dirty="0" smtClean="0"/>
              <a:t>Conocemos varias ventajas que pueden tener las </a:t>
            </a:r>
            <a:r>
              <a:rPr lang="es-ES" sz="7600" dirty="0"/>
              <a:t>losas de cimentación </a:t>
            </a:r>
            <a:r>
              <a:rPr lang="es-ES" sz="7600" dirty="0" smtClean="0"/>
              <a:t>flotante para </a:t>
            </a:r>
            <a:r>
              <a:rPr lang="es-ES" sz="7600" dirty="0"/>
              <a:t>realizar un proyecto, pero </a:t>
            </a:r>
            <a:r>
              <a:rPr lang="es-ES" sz="7600" dirty="0" smtClean="0"/>
              <a:t>también pueden contar con algunas desventajas</a:t>
            </a:r>
            <a:r>
              <a:rPr lang="es-ES" sz="7600" dirty="0"/>
              <a:t>. </a:t>
            </a:r>
            <a:r>
              <a:rPr lang="es-ES" sz="7600" dirty="0" smtClean="0"/>
              <a:t>Enunciare de manera detallada cada una de ellas.</a:t>
            </a:r>
            <a:endParaRPr lang="es-ES" sz="7600" dirty="0"/>
          </a:p>
          <a:p>
            <a:pPr algn="just"/>
            <a:r>
              <a:rPr lang="es-ES" sz="7600" b="1" dirty="0" smtClean="0"/>
              <a:t>11</a:t>
            </a:r>
            <a:r>
              <a:rPr lang="es-ES" sz="7600" b="1" dirty="0" smtClean="0"/>
              <a:t>.6.1 </a:t>
            </a:r>
            <a:r>
              <a:rPr lang="es-ES" sz="7600" b="1" dirty="0" smtClean="0"/>
              <a:t>Ventajas </a:t>
            </a:r>
            <a:r>
              <a:rPr lang="es-ES" sz="7600" b="1" dirty="0"/>
              <a:t>de la losa de cimentación</a:t>
            </a:r>
          </a:p>
          <a:p>
            <a:pPr algn="just"/>
            <a:r>
              <a:rPr lang="es-ES" sz="7600" dirty="0" smtClean="0"/>
              <a:t>Creo que una de las ventajas mas relevante es que éste tipo de cimentación además de ser rápida en construir, es bastante económica, </a:t>
            </a:r>
            <a:r>
              <a:rPr lang="es-ES" sz="7600" dirty="0"/>
              <a:t>en comparación con otras, para construir </a:t>
            </a:r>
            <a:r>
              <a:rPr lang="es-ES" sz="7600" dirty="0" smtClean="0"/>
              <a:t>otras clases de cimientos.</a:t>
            </a:r>
            <a:endParaRPr lang="es-ES" sz="7600" dirty="0"/>
          </a:p>
          <a:p>
            <a:pPr algn="just"/>
            <a:r>
              <a:rPr lang="es-ES" sz="7600" dirty="0" smtClean="0"/>
              <a:t>Por </a:t>
            </a:r>
            <a:r>
              <a:rPr lang="es-ES" sz="7600" dirty="0"/>
              <a:t>lo general la losa se </a:t>
            </a:r>
            <a:r>
              <a:rPr lang="es-ES" sz="7600" dirty="0" smtClean="0"/>
              <a:t>puede construir en 24 horas, con proceso previo de preparación, hay que tener en cuenta una serie de actividades como el descapote y nivelación del lote, el cerramiento obligatorio del perímetro de la obra y toda la logística inicial para dar inicio a la actividad, podíamos estar hablando de 7 días hábiles. Y tampoco se tiene en cuenta el tema de las lluvias. </a:t>
            </a:r>
            <a:endParaRPr lang="es-ES" sz="7600" dirty="0"/>
          </a:p>
          <a:p>
            <a:pPr algn="just"/>
            <a:r>
              <a:rPr lang="es-ES" sz="7600" dirty="0" smtClean="0"/>
              <a:t>El tema de la humedad por capilaridad del agua, tampoco seria un inconveniente por la utilización de un concreto impermeabilizado, además de una capa previa de hormigón de limpieza y la instalación de un geotextil impermeable. Con </a:t>
            </a:r>
            <a:r>
              <a:rPr lang="es-ES" sz="7600" dirty="0"/>
              <a:t>esta cimentación puedes tener más opciones de pisos, entre estos se incluye el concreto marcado o el teñido.</a:t>
            </a:r>
          </a:p>
          <a:p>
            <a:endParaRPr lang="es-MX"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578" y="3409244"/>
            <a:ext cx="5136443" cy="2889956"/>
          </a:xfrm>
        </p:spPr>
      </p:pic>
    </p:spTree>
    <p:extLst>
      <p:ext uri="{BB962C8B-B14F-4D97-AF65-F5344CB8AC3E}">
        <p14:creationId xmlns:p14="http://schemas.microsoft.com/office/powerpoint/2010/main" val="3504570112"/>
      </p:ext>
    </p:extLst>
  </p:cSld>
  <p:clrMapOvr>
    <a:masterClrMapping/>
  </p:clrMapOvr>
</p:sld>
</file>

<file path=ppt/theme/theme1.xml><?xml version="1.0" encoding="utf-8"?>
<a:theme xmlns:a="http://schemas.openxmlformats.org/drawingml/2006/main" name="Tema de Office">
  <a:themeElements>
    <a:clrScheme name="Office">
      <a:dk1>
        <a:sysClr val="windowText" lastClr="EAFFF8"/>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LECCION - 1</Template>
  <TotalTime>1112</TotalTime>
  <Words>2437</Words>
  <Application>Microsoft Office PowerPoint</Application>
  <PresentationFormat>Panorámica</PresentationFormat>
  <Paragraphs>61</Paragraphs>
  <Slides>10</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Times New Roman</vt:lpstr>
      <vt:lpstr>Tema de Office</vt:lpstr>
      <vt:lpstr>Documento</vt:lpstr>
      <vt:lpstr>9. CIMENTACIONES FLOTANTES</vt:lpstr>
      <vt:lpstr>Presentación de PowerPoint</vt:lpstr>
      <vt:lpstr>Presentación de PowerPoint</vt:lpstr>
      <vt:lpstr>Presentación de PowerPoint</vt:lpstr>
      <vt:lpstr>Presentación de PowerPoint</vt:lpstr>
      <vt:lpstr>11. Cimentaciones flotantes</vt:lpstr>
      <vt:lpstr>Presentación de PowerPoint</vt:lpstr>
      <vt:lpstr>Presentación de PowerPoint</vt:lpstr>
      <vt:lpstr>11.6 Ventajas y Desventajas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Secuencia de construcción del pilotaje paso a paso 7 pasos</dc:title>
  <dc:creator>user</dc:creator>
  <cp:lastModifiedBy>user</cp:lastModifiedBy>
  <cp:revision>78</cp:revision>
  <dcterms:created xsi:type="dcterms:W3CDTF">2020-03-21T19:45:59Z</dcterms:created>
  <dcterms:modified xsi:type="dcterms:W3CDTF">2020-07-22T19:38:20Z</dcterms:modified>
</cp:coreProperties>
</file>